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73" r:id="rId3"/>
    <p:sldId id="257" r:id="rId4"/>
    <p:sldId id="258" r:id="rId5"/>
    <p:sldId id="280" r:id="rId6"/>
    <p:sldId id="262" r:id="rId7"/>
    <p:sldId id="281" r:id="rId8"/>
    <p:sldId id="272" r:id="rId9"/>
    <p:sldId id="282" r:id="rId10"/>
    <p:sldId id="283" r:id="rId11"/>
    <p:sldId id="284" r:id="rId12"/>
    <p:sldId id="274" r:id="rId13"/>
    <p:sldId id="285" r:id="rId14"/>
    <p:sldId id="276" r:id="rId15"/>
    <p:sldId id="286" r:id="rId16"/>
    <p:sldId id="287" r:id="rId17"/>
    <p:sldId id="289" r:id="rId18"/>
    <p:sldId id="288" r:id="rId19"/>
    <p:sldId id="290" r:id="rId20"/>
    <p:sldId id="291" r:id="rId21"/>
    <p:sldId id="278" r:id="rId22"/>
    <p:sldId id="279" r:id="rId2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E0E0"/>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7029" autoAdjust="0"/>
  </p:normalViewPr>
  <p:slideViewPr>
    <p:cSldViewPr snapToGrid="0">
      <p:cViewPr varScale="1">
        <p:scale>
          <a:sx n="63" d="100"/>
          <a:sy n="63" d="100"/>
        </p:scale>
        <p:origin x="1354" y="58"/>
      </p:cViewPr>
      <p:guideLst/>
    </p:cSldViewPr>
  </p:slideViewPr>
  <p:outlineViewPr>
    <p:cViewPr>
      <p:scale>
        <a:sx n="33" d="100"/>
        <a:sy n="33" d="100"/>
      </p:scale>
      <p:origin x="0" y="-6893"/>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EF924-DFF2-4BBC-B7D5-F5FE604AB757}" type="datetimeFigureOut">
              <a:rPr lang="en-GB" smtClean="0"/>
              <a:t>28/05/2019</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D512F-4FAC-4F6F-A98A-C0FD150A2758}" type="slidenum">
              <a:rPr lang="en-GB" smtClean="0"/>
              <a:t>‹nr.›</a:t>
            </a:fld>
            <a:endParaRPr lang="en-GB"/>
          </a:p>
        </p:txBody>
      </p:sp>
    </p:spTree>
    <p:extLst>
      <p:ext uri="{BB962C8B-B14F-4D97-AF65-F5344CB8AC3E}">
        <p14:creationId xmlns:p14="http://schemas.microsoft.com/office/powerpoint/2010/main" val="402460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Embed a boardgame with somewhat complex rules with technology to decrease the knowledge needed to play this game. </a:t>
            </a:r>
          </a:p>
          <a:p>
            <a:r>
              <a:rPr lang="en-GB" dirty="0"/>
              <a:t>We used monopoly as an example, we played it feature complete once and there are a lot of rules that regular players never use while playing with the physical boardgame but these rules make the game more interesting.</a:t>
            </a:r>
          </a:p>
          <a:p>
            <a:r>
              <a:rPr lang="en-GB" dirty="0"/>
              <a:t>Our goal was to make a framework that can be used in all boardgames with a similar style. Right now it could be used with all boardgames which have a linear pathway and the design we have right now can be used for all boardgames with 40 squares.</a:t>
            </a:r>
          </a:p>
          <a:p>
            <a:r>
              <a:rPr lang="en-GB" dirty="0"/>
              <a:t>This framework would combine RFID tags to determine which piece had moved and LIDAR to determine where it moved to. This idea changed during our research and experiments.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a:t>
            </a:fld>
            <a:endParaRPr lang="en-GB"/>
          </a:p>
        </p:txBody>
      </p:sp>
    </p:spTree>
    <p:extLst>
      <p:ext uri="{BB962C8B-B14F-4D97-AF65-F5344CB8AC3E}">
        <p14:creationId xmlns:p14="http://schemas.microsoft.com/office/powerpoint/2010/main" val="240505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a:t>
            </a:r>
            <a:r>
              <a:rPr lang="en-GB" dirty="0" err="1"/>
              <a:t>Velodyne</a:t>
            </a:r>
            <a:r>
              <a:rPr lang="en-GB" dirty="0"/>
              <a:t> LIDAR has a minimum range of 0.9 meters and a maximum range of 100 meters. This is good for outdoors, which the LIDAR is designed for, but not really for our idea. We could change our idea yes, but at this stage we still though to combine the RFID tags and the LIDAR on a single boardgame. </a:t>
            </a:r>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11</a:t>
            </a:fld>
            <a:endParaRPr lang="en-GB"/>
          </a:p>
        </p:txBody>
      </p:sp>
    </p:spTree>
    <p:extLst>
      <p:ext uri="{BB962C8B-B14F-4D97-AF65-F5344CB8AC3E}">
        <p14:creationId xmlns:p14="http://schemas.microsoft.com/office/powerpoint/2010/main" val="2959312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started experimenting with the </a:t>
            </a:r>
            <a:r>
              <a:rPr lang="en-GB" dirty="0" err="1">
                <a:solidFill>
                  <a:srgbClr val="191B0E"/>
                </a:solidFill>
              </a:rPr>
              <a:t>Velodyne</a:t>
            </a:r>
            <a:r>
              <a:rPr lang="en-GB" dirty="0">
                <a:solidFill>
                  <a:srgbClr val="191B0E"/>
                </a:solidFill>
              </a:rPr>
              <a:t> LIDAR which was available from EDM but this was a LIDAR especially made for outdoors.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12</a:t>
            </a:fld>
            <a:endParaRPr lang="en-GB"/>
          </a:p>
        </p:txBody>
      </p:sp>
    </p:spTree>
    <p:extLst>
      <p:ext uri="{BB962C8B-B14F-4D97-AF65-F5344CB8AC3E}">
        <p14:creationId xmlns:p14="http://schemas.microsoft.com/office/powerpoint/2010/main" val="448264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a:t>
            </a:r>
            <a:r>
              <a:rPr lang="en-GB" dirty="0" err="1"/>
              <a:t>Velodyne</a:t>
            </a:r>
            <a:r>
              <a:rPr lang="en-GB" dirty="0"/>
              <a:t> LIDAR has a minimum range of 0.9 meters and a maximum range of 100 meters. This is good for outdoors, which the LIDAR is designed for, but not really for our idea. We could change our idea yes, but at this stage we still though to combine the RFID tags and the LIDAR on a single boardgame. </a:t>
            </a:r>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13</a:t>
            </a:fld>
            <a:endParaRPr lang="en-GB"/>
          </a:p>
        </p:txBody>
      </p:sp>
    </p:spTree>
    <p:extLst>
      <p:ext uri="{BB962C8B-B14F-4D97-AF65-F5344CB8AC3E}">
        <p14:creationId xmlns:p14="http://schemas.microsoft.com/office/powerpoint/2010/main" val="2853860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With the use of this LIDAR we made a program were you can set the amount of cells the boardgame has, the minimum range to the cells and the maximum range which is the distance from the LIDAR to the end of the cells. This can be calibrated in the game itself.</a:t>
            </a:r>
          </a:p>
          <a:p>
            <a:r>
              <a:rPr lang="en-GB" dirty="0"/>
              <a:t>With this program we could determine which cells were occupied and pass this information to the game itself. From there we can then determine which cell position has moved (based on the previous received array) and how far is had moved.</a:t>
            </a:r>
          </a:p>
          <a:p>
            <a:r>
              <a:rPr lang="en-GB" dirty="0"/>
              <a:t>We also noticed very quickly that the LIDAR had a minimum range of 10 </a:t>
            </a:r>
            <a:r>
              <a:rPr lang="en-GB" dirty="0" err="1"/>
              <a:t>centimeters</a:t>
            </a:r>
            <a:r>
              <a:rPr lang="en-GB" dirty="0"/>
              <a:t> instead of 20 </a:t>
            </a:r>
            <a:r>
              <a:rPr lang="en-GB" dirty="0" err="1"/>
              <a:t>centimeters</a:t>
            </a:r>
            <a:r>
              <a:rPr lang="en-GB" dirty="0"/>
              <a:t>.</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14</a:t>
            </a:fld>
            <a:endParaRPr lang="en-GB"/>
          </a:p>
        </p:txBody>
      </p:sp>
    </p:spTree>
    <p:extLst>
      <p:ext uri="{BB962C8B-B14F-4D97-AF65-F5344CB8AC3E}">
        <p14:creationId xmlns:p14="http://schemas.microsoft.com/office/powerpoint/2010/main" val="2970857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then found and adjusted a open source monopoly game. It turns out that finding a feature complete monopoly game that is also open source is not that easy. Our original goal for using technology to make the complex features easier is not achieved by this example because only the simple features are implemented. To completely implement the game is </a:t>
            </a:r>
            <a:r>
              <a:rPr lang="en-GB" dirty="0" err="1"/>
              <a:t>kinda</a:t>
            </a:r>
            <a:r>
              <a:rPr lang="en-GB" dirty="0"/>
              <a:t> out of the scope of this project, the important part is using the LIDAR and plugging it into the game. If the game was feature complete we only needed to change the ‘</a:t>
            </a:r>
            <a:r>
              <a:rPr lang="en-GB" dirty="0" err="1"/>
              <a:t>rollDice</a:t>
            </a:r>
            <a:r>
              <a:rPr lang="en-GB" dirty="0"/>
              <a:t>’ function in order to make it work. Right now we even added a history function because we didn’t even knew what happened during a turn.</a:t>
            </a:r>
          </a:p>
          <a:p>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17</a:t>
            </a:fld>
            <a:endParaRPr lang="en-GB"/>
          </a:p>
        </p:txBody>
      </p:sp>
    </p:spTree>
    <p:extLst>
      <p:ext uri="{BB962C8B-B14F-4D97-AF65-F5344CB8AC3E}">
        <p14:creationId xmlns:p14="http://schemas.microsoft.com/office/powerpoint/2010/main" val="4151464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18</a:t>
            </a:fld>
            <a:endParaRPr lang="en-GB"/>
          </a:p>
        </p:txBody>
      </p:sp>
    </p:spTree>
    <p:extLst>
      <p:ext uri="{BB962C8B-B14F-4D97-AF65-F5344CB8AC3E}">
        <p14:creationId xmlns:p14="http://schemas.microsoft.com/office/powerpoint/2010/main" val="3662771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19</a:t>
            </a:fld>
            <a:endParaRPr lang="en-GB"/>
          </a:p>
        </p:txBody>
      </p:sp>
    </p:spTree>
    <p:extLst>
      <p:ext uri="{BB962C8B-B14F-4D97-AF65-F5344CB8AC3E}">
        <p14:creationId xmlns:p14="http://schemas.microsoft.com/office/powerpoint/2010/main" val="745858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is our finished product which we will demo after this.</a:t>
            </a:r>
          </a:p>
          <a:p>
            <a:r>
              <a:rPr lang="en-GB" dirty="0"/>
              <a:t>It’s made out of cardboard and is laser cut this way.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21</a:t>
            </a:fld>
            <a:endParaRPr lang="en-GB"/>
          </a:p>
        </p:txBody>
      </p:sp>
    </p:spTree>
    <p:extLst>
      <p:ext uri="{BB962C8B-B14F-4D97-AF65-F5344CB8AC3E}">
        <p14:creationId xmlns:p14="http://schemas.microsoft.com/office/powerpoint/2010/main" val="1094859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next idea is to make the game multiplayer, this gives the option to play on a physical boardgame to people all over the world. The difficulty here would be checking if the player is not cheating, right now you could easily set your piece wherever you want and then the game will just assume your new position as your actual position.</a:t>
            </a:r>
          </a:p>
          <a:p>
            <a:r>
              <a:rPr lang="en-GB" dirty="0"/>
              <a:t>At the moment it’s not hard to plug the software we created for the lidar in any boardgame because all you need to do is set some parameters according to the board you printed or drew. We could make this process even easier by creating the communication through COM ports or something similar. Right now we implemented the </a:t>
            </a:r>
            <a:r>
              <a:rPr lang="en-GB" dirty="0" err="1"/>
              <a:t>sdk</a:t>
            </a:r>
            <a:r>
              <a:rPr lang="en-GB" dirty="0"/>
              <a:t> and other stuff needed to operate the LIDAR into the game </a:t>
            </a:r>
            <a:r>
              <a:rPr lang="en-GB"/>
              <a:t>code itself.</a:t>
            </a:r>
            <a:endParaRPr lang="en-GB" dirty="0"/>
          </a:p>
          <a:p>
            <a:r>
              <a:rPr lang="en-GB" dirty="0"/>
              <a:t>Because of the way the design if right now we could easily make more games using the exact same setup (or only changing the board itself) therefore adding more games would be a good thing to do.</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22</a:t>
            </a:fld>
            <a:endParaRPr lang="en-GB"/>
          </a:p>
        </p:txBody>
      </p:sp>
    </p:spTree>
    <p:extLst>
      <p:ext uri="{BB962C8B-B14F-4D97-AF65-F5344CB8AC3E}">
        <p14:creationId xmlns:p14="http://schemas.microsoft.com/office/powerpoint/2010/main" val="18114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started with a few idea's…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3</a:t>
            </a:fld>
            <a:endParaRPr lang="en-GB"/>
          </a:p>
        </p:txBody>
      </p:sp>
    </p:spTree>
    <p:extLst>
      <p:ext uri="{BB962C8B-B14F-4D97-AF65-F5344CB8AC3E}">
        <p14:creationId xmlns:p14="http://schemas.microsoft.com/office/powerpoint/2010/main" val="98155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first idea was to work with multiple scanners and RFID tags on every piece of the board game. With this we could make an triangular calculation with the signal strength of each RFID tag to determine the location. </a:t>
            </a:r>
          </a:p>
          <a:p>
            <a:r>
              <a:rPr lang="en-GB" dirty="0"/>
              <a:t>In the feedback for this idea we understood that you would need an Arduino with a reader for every single scanner which would turn out to be way too expensive.</a:t>
            </a:r>
          </a:p>
          <a:p>
            <a:r>
              <a:rPr lang="en-GB" dirty="0"/>
              <a:t>Then you also said that a simultaneous RFID reader is available here at EDM. This reader should be able to read multiple tags at once which we were going to test out next.</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4</a:t>
            </a:fld>
            <a:endParaRPr lang="en-GB"/>
          </a:p>
        </p:txBody>
      </p:sp>
    </p:spTree>
    <p:extLst>
      <p:ext uri="{BB962C8B-B14F-4D97-AF65-F5344CB8AC3E}">
        <p14:creationId xmlns:p14="http://schemas.microsoft.com/office/powerpoint/2010/main" val="143946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idea for this usage of RFID was that we would create a grid of RFID tags and attach a signal blocker to each piece. With this information we could then know which positions of the board are blocked and thus where the pieces are standing. For this to work we need a reliable read, which we tested next.</a:t>
            </a:r>
          </a:p>
          <a:p>
            <a:r>
              <a:rPr lang="en-GB" dirty="0"/>
              <a:t>So the next thing we did was test the available RFID reader that could read multiple tags simultaneously, according to the spec sheets this reader is able to read 100 tags at once.</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5</a:t>
            </a:fld>
            <a:endParaRPr lang="en-GB"/>
          </a:p>
        </p:txBody>
      </p:sp>
    </p:spTree>
    <p:extLst>
      <p:ext uri="{BB962C8B-B14F-4D97-AF65-F5344CB8AC3E}">
        <p14:creationId xmlns:p14="http://schemas.microsoft.com/office/powerpoint/2010/main" val="214529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tried it and even with a very simple setup like this you get results like these. Bad CRC shows that the received signal is not reliable enough to ensure a correct received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you can see most of the time only 2 different tags are detected, with the addition of tags in front of the reader this doesn’t increase, it makes it even worst.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tried just ignoring the bad signal and just taking the unique </a:t>
            </a:r>
            <a:r>
              <a:rPr lang="en-GB" dirty="0" err="1"/>
              <a:t>epc</a:t>
            </a:r>
            <a:r>
              <a:rPr lang="en-GB" dirty="0"/>
              <a:t> values but with this I got up to 10+ different </a:t>
            </a:r>
            <a:r>
              <a:rPr lang="en-GB" dirty="0" err="1"/>
              <a:t>epc</a:t>
            </a:r>
            <a:r>
              <a:rPr lang="en-GB" dirty="0"/>
              <a:t> values in a matter of seconds and stopped this immediately.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6</a:t>
            </a:fld>
            <a:endParaRPr lang="en-GB"/>
          </a:p>
        </p:txBody>
      </p:sp>
    </p:spTree>
    <p:extLst>
      <p:ext uri="{BB962C8B-B14F-4D97-AF65-F5344CB8AC3E}">
        <p14:creationId xmlns:p14="http://schemas.microsoft.com/office/powerpoint/2010/main" val="167423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So this test resulted that the RFID reader is way to unreliable for even a simple setup so let alone a board filled with even more tags.</a:t>
            </a:r>
          </a:p>
          <a:p>
            <a:r>
              <a:rPr lang="en-GB" dirty="0"/>
              <a:t>We did some research why this was the case because the reviews of the reader are good and a lot of people have shown a working example. The tags are Ultra-High Frequency tags, so these should avoid interference with other tags according to our research. These tags are specially made to not interfere with other tags.</a:t>
            </a:r>
          </a:p>
          <a:p>
            <a:r>
              <a:rPr lang="en-GB" dirty="0"/>
              <a:t>During this research we saw that the examples people had shown mostly had an external power supply so we tried adding a power supply as well because we only used power over USB before this. But the results were not better than before we attached the power supply.</a:t>
            </a:r>
          </a:p>
          <a:p>
            <a:r>
              <a:rPr lang="en-GB" dirty="0"/>
              <a:t>During the changes and research we also tried changing the code a few times and reading the tags differently like I said before with ignoring the bad CRC message. But this didn’t result in major changes, we made some improvements in readability so we better understood what was being read but that was all that gave better results. So most of our efforts were in vain.</a:t>
            </a:r>
          </a:p>
          <a:p>
            <a:r>
              <a:rPr lang="en-GB" dirty="0"/>
              <a:t>We also noticed that the examples had completely different use cases which only required to read each tag once. In all use cases for RFID the tags are moving, like using RFID tags to track inventory items from a warehouse. So we tried putting the tags out of the scanners range and back in the scanners range. This resulted in always detecting the tags. Even just moving the tags in front of the scanner resulted in better output. An RFID tag draws energy from Radio Frequency waves, we think that if these stay stationary this energy may be insufficient for the RFID tag to sent a reliable and complete signal.</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7</a:t>
            </a:fld>
            <a:endParaRPr lang="en-GB"/>
          </a:p>
        </p:txBody>
      </p:sp>
    </p:spTree>
    <p:extLst>
      <p:ext uri="{BB962C8B-B14F-4D97-AF65-F5344CB8AC3E}">
        <p14:creationId xmlns:p14="http://schemas.microsoft.com/office/powerpoint/2010/main" val="1760119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Tijdelijke aanduiding voor dianumm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BD512F-4FAC-4F6F-A98A-C0FD150A27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98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While working on the RFID tags we also experimented with the LIDAR.</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9</a:t>
            </a:fld>
            <a:endParaRPr lang="en-GB"/>
          </a:p>
        </p:txBody>
      </p:sp>
    </p:spTree>
    <p:extLst>
      <p:ext uri="{BB962C8B-B14F-4D97-AF65-F5344CB8AC3E}">
        <p14:creationId xmlns:p14="http://schemas.microsoft.com/office/powerpoint/2010/main" val="4181201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So we looked into different LIDAR’s and found a cheaper developer edition with a minimum range of 20 </a:t>
            </a:r>
            <a:r>
              <a:rPr lang="en-GB" dirty="0" err="1"/>
              <a:t>centimeters</a:t>
            </a:r>
            <a:r>
              <a:rPr lang="en-GB" dirty="0"/>
              <a:t>. This one was ordered and delivered very quickly.</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10</a:t>
            </a:fld>
            <a:endParaRPr lang="en-GB"/>
          </a:p>
        </p:txBody>
      </p:sp>
    </p:spTree>
    <p:extLst>
      <p:ext uri="{BB962C8B-B14F-4D97-AF65-F5344CB8AC3E}">
        <p14:creationId xmlns:p14="http://schemas.microsoft.com/office/powerpoint/2010/main" val="1267414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DB2A9-B567-4CC6-A0B0-AE4F123B963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13C4F8DB-C283-4EC3-AA72-22E4EE8392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E50B727B-5BD4-4ADF-B7F3-998A04795082}"/>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6E19436C-23D2-44EF-839C-D805B442AEF9}"/>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3B5D8230-DAD8-4A1B-8CFE-3279D024A029}"/>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054129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B4D8FA-2DF6-479E-B1AE-997077F21D8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771BB32-F5D1-406B-AE0F-D38328776DF0}"/>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548B2D2F-62BB-4700-9218-AF0AA03617A3}"/>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B37768D0-CB7A-4D1E-9FA9-81E829674DB5}"/>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327F32DC-34DF-4648-A603-50DC7A7DF71D}"/>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416679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9EA57F22-EACC-4E72-8AA4-3D4F7A336999}"/>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C4F7164-25ED-46A5-8D77-A0BCD0594826}"/>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62931B15-A336-4116-82BD-ADC9F41C7671}"/>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62422AC4-25E8-4626-AAAA-BB9F3F89EAE7}"/>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CCCB373D-C315-4EE4-A3F1-DAAFF532509A}"/>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68115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996DA1-EC3D-48E2-B439-36C3D275B902}"/>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AAC1327-E9BD-40AF-83D6-668518FA4E3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C3FCFDB8-A3FC-405E-B16D-AB2E9C626713}"/>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7212F97A-37CE-4208-BD59-1C9985AB503B}"/>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CA0FAA94-EAF4-4E79-A8C9-D25D6099E656}"/>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724447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74EE3-5264-4523-ABFD-D35C466A6B79}"/>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5A0ED7D9-BEB4-4E84-8408-208977356C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5164C0FE-C6E8-411C-855E-8EA0DC79B226}"/>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25DEE519-5CB9-491A-9E37-9AFEA08912F9}"/>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ADD897AC-C8C4-4E3A-9883-310609AEAAD7}"/>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54150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944ED1-3B3E-401F-B645-2D23B5A1D6F0}"/>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3EDBCC47-B7C0-4E91-8892-93E41ABF5680}"/>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0D6637A4-D1A5-432B-BF67-876E3286B9F7}"/>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8892E3F2-E7CB-48AA-A61D-3D45FDFC02FF}"/>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6" name="Tijdelijke aanduiding voor voettekst 5">
            <a:extLst>
              <a:ext uri="{FF2B5EF4-FFF2-40B4-BE49-F238E27FC236}">
                <a16:creationId xmlns:a16="http://schemas.microsoft.com/office/drawing/2014/main" id="{B11132C1-BF19-4C3A-986D-9D2B82A716E3}"/>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FCA6101A-D50B-431A-A534-0EEAFBAE954E}"/>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420629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90121-7256-40F0-9DD5-AB700A17312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4A6D39B-D5E1-48EA-AE61-C6D51B018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3E0510FA-ED1D-41D1-BCC7-09E3C3082895}"/>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8C270C5C-7736-4906-B36A-B132C437E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94F76D35-41E4-4B8B-A29F-21F753B9CDD1}"/>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1D310D56-F725-4C2D-A0B2-3899EC4FD950}"/>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8" name="Tijdelijke aanduiding voor voettekst 7">
            <a:extLst>
              <a:ext uri="{FF2B5EF4-FFF2-40B4-BE49-F238E27FC236}">
                <a16:creationId xmlns:a16="http://schemas.microsoft.com/office/drawing/2014/main" id="{A7BDAC43-81C5-4AB9-A737-0EBD64F6A655}"/>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C20DFA01-15F7-42B5-B19C-617D76B2D422}"/>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1160210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C7B4D-7F91-4D5C-87B8-3282EC3B5090}"/>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9B089F26-2D60-4209-880D-5430E339224D}"/>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4" name="Tijdelijke aanduiding voor voettekst 3">
            <a:extLst>
              <a:ext uri="{FF2B5EF4-FFF2-40B4-BE49-F238E27FC236}">
                <a16:creationId xmlns:a16="http://schemas.microsoft.com/office/drawing/2014/main" id="{D069C074-FAA4-4783-9DF1-3B56184C85AE}"/>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65BA527D-90A7-4F3A-8E75-6BDF8A113D55}"/>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9179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116CCA1-ACC8-4B22-8C89-803DBC3D4374}"/>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3" name="Tijdelijke aanduiding voor voettekst 2">
            <a:extLst>
              <a:ext uri="{FF2B5EF4-FFF2-40B4-BE49-F238E27FC236}">
                <a16:creationId xmlns:a16="http://schemas.microsoft.com/office/drawing/2014/main" id="{2D0670E3-8817-476D-8E12-66B8D88854D6}"/>
              </a:ext>
            </a:extLst>
          </p:cNvPr>
          <p:cNvSpPr>
            <a:spLocks noGrp="1"/>
          </p:cNvSpPr>
          <p:nvPr>
            <p:ph type="ftr" sz="quarter" idx="11"/>
          </p:nvPr>
        </p:nvSpPr>
        <p:spPr/>
        <p:txBody>
          <a:bodyPr/>
          <a:lstStyle/>
          <a:p>
            <a:endParaRPr lang="en-GB"/>
          </a:p>
        </p:txBody>
      </p:sp>
      <p:sp>
        <p:nvSpPr>
          <p:cNvPr id="4" name="Tijdelijke aanduiding voor dianummer 3">
            <a:extLst>
              <a:ext uri="{FF2B5EF4-FFF2-40B4-BE49-F238E27FC236}">
                <a16:creationId xmlns:a16="http://schemas.microsoft.com/office/drawing/2014/main" id="{4E0B9CA5-D744-48E5-8BB2-7CE5DEFAB041}"/>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1590383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0D76AB-EFE1-4F04-BCF3-D9AD648B47B4}"/>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52A837B1-A21E-4971-903F-4EC169CABC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39AD256B-6BD8-4C34-9A53-15B2B0CCD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DE8F60C-2B75-4199-B498-759734363930}"/>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6" name="Tijdelijke aanduiding voor voettekst 5">
            <a:extLst>
              <a:ext uri="{FF2B5EF4-FFF2-40B4-BE49-F238E27FC236}">
                <a16:creationId xmlns:a16="http://schemas.microsoft.com/office/drawing/2014/main" id="{A6F47B6A-1887-4714-8CCE-7536A455421C}"/>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D5453F46-1C01-42E0-984A-E9498975B2FF}"/>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78938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E424C-0453-4A57-8456-D09DE98757C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CB45313F-8D32-4DE3-A834-BDD12C6654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47136ADE-DA54-44E8-9DDE-A1C2776CC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4115745-0859-4EA3-AE7F-3184415B781A}"/>
              </a:ext>
            </a:extLst>
          </p:cNvPr>
          <p:cNvSpPr>
            <a:spLocks noGrp="1"/>
          </p:cNvSpPr>
          <p:nvPr>
            <p:ph type="dt" sz="half" idx="10"/>
          </p:nvPr>
        </p:nvSpPr>
        <p:spPr/>
        <p:txBody>
          <a:bodyPr/>
          <a:lstStyle/>
          <a:p>
            <a:fld id="{F63EAFDA-3715-4AF6-B48A-1D2BB523B6C0}" type="datetimeFigureOut">
              <a:rPr lang="en-GB" smtClean="0"/>
              <a:t>28/05/2019</a:t>
            </a:fld>
            <a:endParaRPr lang="en-GB"/>
          </a:p>
        </p:txBody>
      </p:sp>
      <p:sp>
        <p:nvSpPr>
          <p:cNvPr id="6" name="Tijdelijke aanduiding voor voettekst 5">
            <a:extLst>
              <a:ext uri="{FF2B5EF4-FFF2-40B4-BE49-F238E27FC236}">
                <a16:creationId xmlns:a16="http://schemas.microsoft.com/office/drawing/2014/main" id="{EE2E35C3-B2F0-49FD-B98C-42CA8E523948}"/>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C81F09C4-E90E-41C6-8F73-A23F9A1AD916}"/>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92282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47A6269-0E3C-49F6-9D10-7CD16076AE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A1400DB-8C84-4A7F-A87B-333E8F24E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CCB84F68-452D-48E4-A857-B9E67FAB96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EAFDA-3715-4AF6-B48A-1D2BB523B6C0}" type="datetimeFigureOut">
              <a:rPr lang="en-GB" smtClean="0"/>
              <a:t>28/05/2019</a:t>
            </a:fld>
            <a:endParaRPr lang="en-GB"/>
          </a:p>
        </p:txBody>
      </p:sp>
      <p:sp>
        <p:nvSpPr>
          <p:cNvPr id="5" name="Tijdelijke aanduiding voor voettekst 4">
            <a:extLst>
              <a:ext uri="{FF2B5EF4-FFF2-40B4-BE49-F238E27FC236}">
                <a16:creationId xmlns:a16="http://schemas.microsoft.com/office/drawing/2014/main" id="{F2076A1E-C6B4-4F83-964A-DD7ADC247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95DF74DC-0B8D-4BA9-8008-579702BF17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B9F911-4387-43F8-A07F-201CD4871AB4}" type="slidenum">
              <a:rPr lang="en-GB" smtClean="0"/>
              <a:t>‹nr.›</a:t>
            </a:fld>
            <a:endParaRPr lang="en-GB"/>
          </a:p>
        </p:txBody>
      </p:sp>
    </p:spTree>
    <p:extLst>
      <p:ext uri="{BB962C8B-B14F-4D97-AF65-F5344CB8AC3E}">
        <p14:creationId xmlns:p14="http://schemas.microsoft.com/office/powerpoint/2010/main" val="14815600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DF78F5-41E8-4778-974D-DC8C3BC0D0B6}"/>
              </a:ext>
            </a:extLst>
          </p:cNvPr>
          <p:cNvSpPr>
            <a:spLocks noGrp="1"/>
          </p:cNvSpPr>
          <p:nvPr>
            <p:ph type="ctrTitle"/>
          </p:nvPr>
        </p:nvSpPr>
        <p:spPr>
          <a:xfrm>
            <a:off x="1720099" y="1653731"/>
            <a:ext cx="8110584" cy="3935906"/>
          </a:xfrm>
        </p:spPr>
        <p:txBody>
          <a:bodyPr anchor="t">
            <a:normAutofit/>
          </a:bodyPr>
          <a:lstStyle/>
          <a:p>
            <a:pPr algn="l"/>
            <a:r>
              <a:rPr lang="en-GB" sz="8800" dirty="0">
                <a:latin typeface="Montserrat Medium" panose="00000600000000000000" pitchFamily="50" charset="0"/>
              </a:rPr>
              <a:t>Project</a:t>
            </a:r>
            <a:br>
              <a:rPr lang="en-US" sz="8800" dirty="0">
                <a:latin typeface="Montserrat Medium" panose="00000600000000000000" pitchFamily="50" charset="0"/>
              </a:rPr>
            </a:br>
            <a:r>
              <a:rPr lang="en-US" sz="8800" dirty="0">
                <a:latin typeface="Montserrat Medium" panose="00000600000000000000" pitchFamily="50" charset="0"/>
              </a:rPr>
              <a:t>Presentation</a:t>
            </a:r>
            <a:endParaRPr lang="en-GB" sz="8800" dirty="0">
              <a:latin typeface="Montserrat Medium" panose="00000600000000000000" pitchFamily="50" charset="0"/>
            </a:endParaRPr>
          </a:p>
        </p:txBody>
      </p:sp>
      <p:sp>
        <p:nvSpPr>
          <p:cNvPr id="3" name="Ondertitel 2">
            <a:extLst>
              <a:ext uri="{FF2B5EF4-FFF2-40B4-BE49-F238E27FC236}">
                <a16:creationId xmlns:a16="http://schemas.microsoft.com/office/drawing/2014/main" id="{D165498A-A95A-4630-808B-33A072EE23A9}"/>
              </a:ext>
            </a:extLst>
          </p:cNvPr>
          <p:cNvSpPr>
            <a:spLocks noGrp="1"/>
          </p:cNvSpPr>
          <p:nvPr>
            <p:ph type="subTitle" idx="1"/>
          </p:nvPr>
        </p:nvSpPr>
        <p:spPr>
          <a:xfrm>
            <a:off x="1720099" y="5589638"/>
            <a:ext cx="9790030" cy="811162"/>
          </a:xfrm>
        </p:spPr>
        <p:txBody>
          <a:bodyPr>
            <a:noAutofit/>
          </a:bodyPr>
          <a:lstStyle/>
          <a:p>
            <a:pPr algn="l">
              <a:lnSpc>
                <a:spcPct val="102000"/>
              </a:lnSpc>
              <a:spcAft>
                <a:spcPts val="600"/>
              </a:spcAft>
            </a:pPr>
            <a:r>
              <a:rPr lang="en-GB" sz="1800" dirty="0">
                <a:latin typeface="Montserrat Medium" panose="00000600000000000000" pitchFamily="50" charset="0"/>
              </a:rPr>
              <a:t>Bjorn Jorissen</a:t>
            </a:r>
          </a:p>
          <a:p>
            <a:pPr algn="l">
              <a:lnSpc>
                <a:spcPct val="102000"/>
              </a:lnSpc>
              <a:spcAft>
                <a:spcPts val="600"/>
              </a:spcAft>
            </a:pPr>
            <a:r>
              <a:rPr lang="en-GB" sz="1800" dirty="0">
                <a:latin typeface="Montserrat Medium" panose="00000600000000000000" pitchFamily="50" charset="0"/>
              </a:rPr>
              <a:t>William Thenaers</a:t>
            </a:r>
          </a:p>
        </p:txBody>
      </p:sp>
    </p:spTree>
    <p:extLst>
      <p:ext uri="{BB962C8B-B14F-4D97-AF65-F5344CB8AC3E}">
        <p14:creationId xmlns:p14="http://schemas.microsoft.com/office/powerpoint/2010/main" val="6244397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3 LIDAR positioning</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normAutofit/>
          </a:bodyPr>
          <a:lstStyle/>
          <a:p>
            <a:pPr lvl="0">
              <a:defRPr/>
            </a:pPr>
            <a:r>
              <a:rPr lang="en-GB" dirty="0" err="1">
                <a:solidFill>
                  <a:srgbClr val="191B0E"/>
                </a:solidFill>
                <a:latin typeface="Montserrat Medium" panose="00000600000000000000" pitchFamily="50" charset="0"/>
              </a:rPr>
              <a:t>Velodyne</a:t>
            </a:r>
            <a:r>
              <a:rPr lang="en-GB" dirty="0">
                <a:solidFill>
                  <a:srgbClr val="191B0E"/>
                </a:solidFill>
                <a:latin typeface="Montserrat Medium" panose="00000600000000000000" pitchFamily="50" charset="0"/>
              </a:rPr>
              <a:t> LIDAR</a:t>
            </a:r>
          </a:p>
          <a:p>
            <a:pPr lvl="1">
              <a:defRPr/>
            </a:pPr>
            <a:r>
              <a:rPr lang="en-GB" sz="2000" dirty="0">
                <a:solidFill>
                  <a:srgbClr val="191B0E"/>
                </a:solidFill>
                <a:latin typeface="Montserrat Medium" panose="00000600000000000000" pitchFamily="50" charset="0"/>
              </a:rPr>
              <a:t>1 m &lt; range &lt; 100 m</a:t>
            </a:r>
          </a:p>
          <a:p>
            <a:pPr lvl="1">
              <a:defRPr/>
            </a:pPr>
            <a:r>
              <a:rPr lang="en-GB" sz="2000" dirty="0">
                <a:solidFill>
                  <a:srgbClr val="191B0E"/>
                </a:solidFill>
                <a:latin typeface="Montserrat Medium" panose="00000600000000000000" pitchFamily="50" charset="0"/>
              </a:rPr>
              <a:t>Outdoors </a:t>
            </a:r>
          </a:p>
          <a:p>
            <a:pPr marL="0" lvl="1" indent="0">
              <a:buNone/>
              <a:defRPr/>
            </a:pPr>
            <a:endParaRPr lang="en-GB" sz="2000" dirty="0">
              <a:solidFill>
                <a:srgbClr val="191B0E"/>
              </a:solidFill>
              <a:latin typeface="Montserrat Medium" panose="00000600000000000000" pitchFamily="50" charset="0"/>
            </a:endParaRPr>
          </a:p>
          <a:p>
            <a:pPr>
              <a:defRPr/>
            </a:pPr>
            <a:r>
              <a:rPr lang="en-GB" dirty="0">
                <a:solidFill>
                  <a:srgbClr val="191B0E"/>
                </a:solidFill>
                <a:latin typeface="Montserrat Medium" panose="00000600000000000000" pitchFamily="50" charset="0"/>
              </a:rPr>
              <a:t>RPLIDAR</a:t>
            </a:r>
          </a:p>
          <a:p>
            <a:pPr lvl="1">
              <a:defRPr/>
            </a:pPr>
            <a:r>
              <a:rPr lang="en-US" sz="2000" dirty="0">
                <a:solidFill>
                  <a:srgbClr val="191B0E"/>
                </a:solidFill>
                <a:latin typeface="Montserrat Medium" panose="00000600000000000000" pitchFamily="50" charset="0"/>
              </a:rPr>
              <a:t>20 cm &gt; range &gt; 6 m</a:t>
            </a:r>
          </a:p>
          <a:p>
            <a:pPr lvl="1">
              <a:defRPr/>
            </a:pPr>
            <a:r>
              <a:rPr lang="en-GB" sz="2000" dirty="0">
                <a:solidFill>
                  <a:srgbClr val="191B0E"/>
                </a:solidFill>
                <a:latin typeface="Montserrat Medium" panose="00000600000000000000" pitchFamily="50" charset="0"/>
              </a:rPr>
              <a:t>Indoors </a:t>
            </a:r>
          </a:p>
          <a:p>
            <a:pPr>
              <a:defRPr/>
            </a:pPr>
            <a:endParaRPr lang="en-GB" dirty="0">
              <a:solidFill>
                <a:srgbClr val="191B0E"/>
              </a:solidFill>
              <a:latin typeface="Montserrat Medium" panose="00000600000000000000" pitchFamily="50" charset="0"/>
            </a:endParaRP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71218" t="15811" r="2070" b="27264"/>
          <a:stretch/>
        </p:blipFill>
        <p:spPr>
          <a:xfrm>
            <a:off x="838200" y="1863528"/>
            <a:ext cx="4034742" cy="3773343"/>
          </a:xfrm>
        </p:spPr>
      </p:pic>
    </p:spTree>
    <p:extLst>
      <p:ext uri="{BB962C8B-B14F-4D97-AF65-F5344CB8AC3E}">
        <p14:creationId xmlns:p14="http://schemas.microsoft.com/office/powerpoint/2010/main" val="69104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err="1">
                <a:latin typeface="Montserrat Medium" panose="00000600000000000000" pitchFamily="50" charset="0"/>
              </a:rPr>
              <a:t>Velondyne</a:t>
            </a:r>
            <a:r>
              <a:rPr lang="nl-BE" dirty="0">
                <a:latin typeface="Montserrat Medium" panose="00000600000000000000" pitchFamily="50" charset="0"/>
              </a:rPr>
              <a:t> LIDAR</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53331" y="1825625"/>
            <a:ext cx="4351338" cy="4351338"/>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en-GB" sz="2400" dirty="0">
                <a:solidFill>
                  <a:srgbClr val="191B0E"/>
                </a:solidFill>
                <a:latin typeface="Montserrat Medium" panose="00000600000000000000" pitchFamily="50" charset="0"/>
              </a:rPr>
              <a:t>Automobile industry</a:t>
            </a:r>
          </a:p>
          <a:p>
            <a:pPr>
              <a:defRPr/>
            </a:pPr>
            <a:r>
              <a:rPr lang="en-GB" sz="2400" dirty="0">
                <a:solidFill>
                  <a:srgbClr val="191B0E"/>
                </a:solidFill>
                <a:latin typeface="Montserrat Medium" panose="00000600000000000000" pitchFamily="50" charset="0"/>
              </a:rPr>
              <a:t>Currently $ 4,000</a:t>
            </a:r>
          </a:p>
          <a:p>
            <a:pPr>
              <a:defRPr/>
            </a:pPr>
            <a:r>
              <a:rPr lang="en-GB" sz="2400" dirty="0">
                <a:solidFill>
                  <a:srgbClr val="191B0E"/>
                </a:solidFill>
                <a:latin typeface="Montserrat Medium" panose="00000600000000000000" pitchFamily="50" charset="0"/>
              </a:rPr>
              <a:t>1 m &lt; range &lt; 100 m</a:t>
            </a:r>
          </a:p>
          <a:p>
            <a:pPr>
              <a:defRPr/>
            </a:pPr>
            <a:r>
              <a:rPr lang="en-GB" sz="2400" dirty="0">
                <a:solidFill>
                  <a:srgbClr val="191B0E"/>
                </a:solidFill>
                <a:latin typeface="Montserrat Medium" panose="00000600000000000000" pitchFamily="50" charset="0"/>
              </a:rPr>
              <a:t>Outdoors</a:t>
            </a:r>
          </a:p>
          <a:p>
            <a:endParaRPr lang="nl-BE" dirty="0"/>
          </a:p>
        </p:txBody>
      </p:sp>
    </p:spTree>
    <p:extLst>
      <p:ext uri="{BB962C8B-B14F-4D97-AF65-F5344CB8AC3E}">
        <p14:creationId xmlns:p14="http://schemas.microsoft.com/office/powerpoint/2010/main" val="407167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Tijdelijke aanduiding voor inhoud 30" descr="Afbeelding met boom, binnen, tafel&#10;&#10;Automatisch gegenereerde beschrijving">
            <a:extLst>
              <a:ext uri="{FF2B5EF4-FFF2-40B4-BE49-F238E27FC236}">
                <a16:creationId xmlns:a16="http://schemas.microsoft.com/office/drawing/2014/main" id="{017AAD55-5F05-4377-8D80-CFB5D1F96C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012" y="830593"/>
            <a:ext cx="11236355" cy="5196813"/>
          </a:xfrm>
          <a:prstGeom prst="rect">
            <a:avLst/>
          </a:prstGeom>
        </p:spPr>
      </p:pic>
      <p:sp>
        <p:nvSpPr>
          <p:cNvPr id="35" name="Tijdelijke aanduiding voor inhoud 2">
            <a:extLst>
              <a:ext uri="{FF2B5EF4-FFF2-40B4-BE49-F238E27FC236}">
                <a16:creationId xmlns:a16="http://schemas.microsoft.com/office/drawing/2014/main" id="{67658250-6243-4EC7-B3E1-FEB0FC91BD61}"/>
              </a:ext>
            </a:extLst>
          </p:cNvPr>
          <p:cNvSpPr txBox="1">
            <a:spLocks/>
          </p:cNvSpPr>
          <p:nvPr/>
        </p:nvSpPr>
        <p:spPr>
          <a:xfrm>
            <a:off x="475392" y="3218465"/>
            <a:ext cx="5436894" cy="421068"/>
          </a:xfrm>
          <a:prstGeom prst="rect">
            <a:avLst/>
          </a:prstGeom>
        </p:spPr>
        <p:txBody>
          <a:bodyPr vert="horz" lIns="91440" tIns="45720" rIns="91440" bIns="45720" rtlCol="0">
            <a:normAutofit fontScale="77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lvl="0" indent="0">
              <a:buNone/>
              <a:defRPr/>
            </a:pPr>
            <a:r>
              <a:rPr lang="en-GB" dirty="0">
                <a:solidFill>
                  <a:schemeClr val="bg1"/>
                </a:solidFill>
                <a:latin typeface="Montserrat Medium" panose="00000600000000000000" pitchFamily="50" charset="0"/>
              </a:rPr>
              <a:t>Maybe insert that video here, can’t find it though</a:t>
            </a:r>
          </a:p>
        </p:txBody>
      </p:sp>
    </p:spTree>
    <p:extLst>
      <p:ext uri="{BB962C8B-B14F-4D97-AF65-F5344CB8AC3E}">
        <p14:creationId xmlns:p14="http://schemas.microsoft.com/office/powerpoint/2010/main" val="302744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err="1">
                <a:latin typeface="Montserrat Medium" panose="00000600000000000000" pitchFamily="50" charset="0"/>
              </a:rPr>
              <a:t>Slamtec</a:t>
            </a:r>
            <a:r>
              <a:rPr lang="nl-BE" dirty="0">
                <a:latin typeface="Montserrat Medium" panose="00000600000000000000" pitchFamily="50" charset="0"/>
              </a:rPr>
              <a:t> RPLIDAR A1</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23069" y="1970965"/>
            <a:ext cx="5680598" cy="4351337"/>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en-US" sz="2400" dirty="0">
                <a:solidFill>
                  <a:srgbClr val="191B0E"/>
                </a:solidFill>
                <a:latin typeface="Montserrat Medium" panose="00000600000000000000" pitchFamily="50" charset="0"/>
              </a:rPr>
              <a:t>Development kit</a:t>
            </a:r>
          </a:p>
          <a:p>
            <a:pPr>
              <a:defRPr/>
            </a:pPr>
            <a:r>
              <a:rPr lang="en-US" sz="2400" dirty="0">
                <a:solidFill>
                  <a:srgbClr val="191B0E"/>
                </a:solidFill>
                <a:latin typeface="Montserrat Medium" panose="00000600000000000000" pitchFamily="50" charset="0"/>
              </a:rPr>
              <a:t>Sells for € 100-150</a:t>
            </a:r>
          </a:p>
          <a:p>
            <a:pPr>
              <a:defRPr/>
            </a:pPr>
            <a:r>
              <a:rPr lang="en-US" sz="2400" dirty="0">
                <a:solidFill>
                  <a:srgbClr val="191B0E"/>
                </a:solidFill>
                <a:latin typeface="Montserrat Medium" panose="00000600000000000000" pitchFamily="50" charset="0"/>
              </a:rPr>
              <a:t>20 cm &lt; range &lt; 6 m</a:t>
            </a:r>
          </a:p>
          <a:p>
            <a:pPr>
              <a:defRPr/>
            </a:pPr>
            <a:r>
              <a:rPr lang="en-GB" sz="2400" dirty="0">
                <a:solidFill>
                  <a:srgbClr val="191B0E"/>
                </a:solidFill>
                <a:latin typeface="Montserrat Medium" panose="00000600000000000000" pitchFamily="50" charset="0"/>
              </a:rPr>
              <a:t>Indoors </a:t>
            </a:r>
          </a:p>
          <a:p>
            <a:endParaRPr lang="nl-BE" dirty="0"/>
          </a:p>
        </p:txBody>
      </p:sp>
    </p:spTree>
    <p:extLst>
      <p:ext uri="{BB962C8B-B14F-4D97-AF65-F5344CB8AC3E}">
        <p14:creationId xmlns:p14="http://schemas.microsoft.com/office/powerpoint/2010/main" val="2083420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4">
            <a:extLst>
              <a:ext uri="{FF2B5EF4-FFF2-40B4-BE49-F238E27FC236}">
                <a16:creationId xmlns:a16="http://schemas.microsoft.com/office/drawing/2014/main" id="{58EAC3E0-546C-4D4E-A176-136EC491270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566025"/>
            <a:ext cx="6522721" cy="5725950"/>
          </a:xfrm>
          <a:prstGeom prst="rect">
            <a:avLst/>
          </a:prstGeom>
        </p:spPr>
      </p:pic>
      <p:sp>
        <p:nvSpPr>
          <p:cNvPr id="10" name="Content Placeholder 9">
            <a:extLst>
              <a:ext uri="{FF2B5EF4-FFF2-40B4-BE49-F238E27FC236}">
                <a16:creationId xmlns:a16="http://schemas.microsoft.com/office/drawing/2014/main" id="{01B80B98-5224-4A14-8365-9290C38F2BE0}"/>
              </a:ext>
            </a:extLst>
          </p:cNvPr>
          <p:cNvSpPr>
            <a:spLocks noGrp="1"/>
          </p:cNvSpPr>
          <p:nvPr>
            <p:ph idx="1"/>
          </p:nvPr>
        </p:nvSpPr>
        <p:spPr>
          <a:xfrm>
            <a:off x="7294782" y="805125"/>
            <a:ext cx="4222304" cy="5247747"/>
          </a:xfrm>
        </p:spPr>
        <p:txBody>
          <a:bodyPr>
            <a:normAutofit/>
          </a:bodyPr>
          <a:lstStyle/>
          <a:p>
            <a:r>
              <a:rPr lang="en-US" dirty="0">
                <a:latin typeface="Montserrat Medium" panose="00000600000000000000" pitchFamily="50" charset="0"/>
              </a:rPr>
              <a:t>Amount of cells</a:t>
            </a:r>
          </a:p>
          <a:p>
            <a:r>
              <a:rPr lang="en-US" dirty="0">
                <a:latin typeface="Montserrat Medium" panose="00000600000000000000" pitchFamily="50" charset="0"/>
              </a:rPr>
              <a:t>Range of the cells</a:t>
            </a:r>
          </a:p>
          <a:p>
            <a:r>
              <a:rPr lang="en-US" dirty="0">
                <a:latin typeface="Montserrat Medium" panose="00000600000000000000" pitchFamily="50" charset="0"/>
              </a:rPr>
              <a:t>Determine which cells are occupied and expose this info</a:t>
            </a:r>
          </a:p>
          <a:p>
            <a:endParaRPr lang="en-US" dirty="0">
              <a:latin typeface="Montserrat Medium" panose="00000600000000000000" pitchFamily="50" charset="0"/>
            </a:endParaRPr>
          </a:p>
          <a:p>
            <a:r>
              <a:rPr lang="en-US" dirty="0">
                <a:latin typeface="Montserrat Medium" panose="00000600000000000000" pitchFamily="50" charset="0"/>
              </a:rPr>
              <a:t>Minimum range </a:t>
            </a:r>
            <a:br>
              <a:rPr lang="en-US" dirty="0">
                <a:latin typeface="Montserrat Medium" panose="00000600000000000000" pitchFamily="50" charset="0"/>
              </a:rPr>
            </a:br>
            <a:r>
              <a:rPr lang="en-US" dirty="0">
                <a:latin typeface="Montserrat Medium" panose="00000600000000000000" pitchFamily="50" charset="0"/>
              </a:rPr>
              <a:t>   =  12 cm</a:t>
            </a:r>
          </a:p>
        </p:txBody>
      </p:sp>
    </p:spTree>
    <p:extLst>
      <p:ext uri="{BB962C8B-B14F-4D97-AF65-F5344CB8AC3E}">
        <p14:creationId xmlns:p14="http://schemas.microsoft.com/office/powerpoint/2010/main" val="2515370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5C15DB6-8279-46E0-A298-5EEDBF8B04D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561232"/>
            <a:ext cx="12192000" cy="5735536"/>
          </a:xfrm>
          <a:prstGeom prst="rect">
            <a:avLst/>
          </a:prstGeom>
        </p:spPr>
      </p:pic>
    </p:spTree>
    <p:extLst>
      <p:ext uri="{BB962C8B-B14F-4D97-AF65-F5344CB8AC3E}">
        <p14:creationId xmlns:p14="http://schemas.microsoft.com/office/powerpoint/2010/main" val="57397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5C15DB6-8279-46E0-A298-5EEDBF8B04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760" y="561232"/>
            <a:ext cx="12166480" cy="5735536"/>
          </a:xfrm>
          <a:prstGeom prst="rect">
            <a:avLst/>
          </a:prstGeom>
        </p:spPr>
      </p:pic>
    </p:spTree>
    <p:extLst>
      <p:ext uri="{BB962C8B-B14F-4D97-AF65-F5344CB8AC3E}">
        <p14:creationId xmlns:p14="http://schemas.microsoft.com/office/powerpoint/2010/main" val="3768739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a:latin typeface="Montserrat Medium" panose="00000600000000000000" pitchFamily="50" charset="0"/>
              </a:rPr>
              <a:t>Application: </a:t>
            </a:r>
            <a:r>
              <a:rPr lang="nl-BE" dirty="0" err="1">
                <a:latin typeface="Montserrat Medium" panose="00000600000000000000" pitchFamily="50" charset="0"/>
              </a:rPr>
              <a:t>simple</a:t>
            </a:r>
            <a:r>
              <a:rPr lang="nl-BE" dirty="0">
                <a:latin typeface="Montserrat Medium" panose="00000600000000000000" pitchFamily="50" charset="0"/>
              </a:rPr>
              <a:t> Monopoly game</a:t>
            </a:r>
          </a:p>
        </p:txBody>
      </p:sp>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r>
              <a:rPr lang="en-US" dirty="0">
                <a:latin typeface="Montserrat Medium" panose="00000600000000000000" pitchFamily="50" charset="0"/>
              </a:rPr>
              <a:t>Not feature complete</a:t>
            </a:r>
          </a:p>
          <a:p>
            <a:r>
              <a:rPr lang="en-US" dirty="0">
                <a:latin typeface="Montserrat Medium" panose="00000600000000000000" pitchFamily="50" charset="0"/>
              </a:rPr>
              <a:t>Integration of LIDAR SDK with a Qt based game</a:t>
            </a:r>
          </a:p>
          <a:p>
            <a:r>
              <a:rPr lang="en-US" dirty="0">
                <a:latin typeface="Montserrat Medium" panose="00000600000000000000" pitchFamily="50" charset="0"/>
              </a:rPr>
              <a:t>Some of our additions:</a:t>
            </a:r>
          </a:p>
          <a:p>
            <a:pPr lvl="1"/>
            <a:r>
              <a:rPr lang="en-US" dirty="0">
                <a:latin typeface="Montserrat Medium" panose="00000600000000000000" pitchFamily="50" charset="0"/>
              </a:rPr>
              <a:t>History</a:t>
            </a:r>
          </a:p>
          <a:p>
            <a:pPr lvl="1"/>
            <a:r>
              <a:rPr lang="en-US" dirty="0">
                <a:latin typeface="Montserrat Medium" panose="00000600000000000000" pitchFamily="50" charset="0"/>
              </a:rPr>
              <a:t>Visibility of pawns</a:t>
            </a:r>
          </a:p>
          <a:p>
            <a:pPr lvl="1"/>
            <a:r>
              <a:rPr lang="en-US" dirty="0">
                <a:latin typeface="Montserrat Medium" panose="00000600000000000000" pitchFamily="50" charset="0"/>
              </a:rPr>
              <a:t>Improvement in comfort</a:t>
            </a:r>
          </a:p>
          <a:p>
            <a:pPr lvl="1"/>
            <a:r>
              <a:rPr lang="en-US" dirty="0">
                <a:latin typeface="Montserrat Medium" panose="00000600000000000000" pitchFamily="50" charset="0"/>
              </a:rPr>
              <a:t>Visual changes</a:t>
            </a:r>
          </a:p>
          <a:p>
            <a:pPr lvl="1"/>
            <a:r>
              <a:rPr lang="en-US" dirty="0">
                <a:latin typeface="Montserrat Medium" panose="00000600000000000000" pitchFamily="50" charset="0"/>
              </a:rPr>
              <a:t>Pawn positioning with LIDAR</a:t>
            </a:r>
          </a:p>
        </p:txBody>
      </p:sp>
      <p:pic>
        <p:nvPicPr>
          <p:cNvPr id="9" name="Tijdelijke aanduiding voor inhoud 8">
            <a:extLst>
              <a:ext uri="{FF2B5EF4-FFF2-40B4-BE49-F238E27FC236}">
                <a16:creationId xmlns:a16="http://schemas.microsoft.com/office/drawing/2014/main" id="{6A37F733-2F13-4C0D-B9C6-7B99B717CD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37419" y="1509713"/>
            <a:ext cx="4983162" cy="4983162"/>
          </a:xfrm>
        </p:spPr>
      </p:pic>
    </p:spTree>
    <p:extLst>
      <p:ext uri="{BB962C8B-B14F-4D97-AF65-F5344CB8AC3E}">
        <p14:creationId xmlns:p14="http://schemas.microsoft.com/office/powerpoint/2010/main" val="1629305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a:latin typeface="Montserrat Medium" panose="00000600000000000000" pitchFamily="50" charset="0"/>
              </a:rPr>
              <a:t>Game set-up LIDAR</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10484"/>
            <a:ext cx="4056117" cy="3330165"/>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nl-BE" sz="2400" dirty="0" err="1">
                <a:solidFill>
                  <a:srgbClr val="191B0E"/>
                </a:solidFill>
                <a:latin typeface="Montserrat Medium" panose="00000600000000000000" pitchFamily="50" charset="0"/>
              </a:rPr>
              <a:t>Adjust</a:t>
            </a:r>
            <a:r>
              <a:rPr lang="nl-BE" sz="2400" dirty="0">
                <a:solidFill>
                  <a:srgbClr val="191B0E"/>
                </a:solidFill>
                <a:latin typeface="Montserrat Medium" panose="00000600000000000000" pitchFamily="50" charset="0"/>
              </a:rPr>
              <a:t> game </a:t>
            </a:r>
            <a:r>
              <a:rPr lang="nl-BE" sz="2400" dirty="0" err="1">
                <a:solidFill>
                  <a:srgbClr val="191B0E"/>
                </a:solidFill>
                <a:latin typeface="Montserrat Medium" panose="00000600000000000000" pitchFamily="50" charset="0"/>
              </a:rPr>
              <a:t>settings</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regarding</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the</a:t>
            </a:r>
            <a:r>
              <a:rPr lang="nl-BE" sz="2400" dirty="0">
                <a:solidFill>
                  <a:srgbClr val="191B0E"/>
                </a:solidFill>
                <a:latin typeface="Montserrat Medium" panose="00000600000000000000" pitchFamily="50" charset="0"/>
              </a:rPr>
              <a:t> board</a:t>
            </a:r>
          </a:p>
          <a:p>
            <a:pPr>
              <a:defRPr/>
            </a:pPr>
            <a:r>
              <a:rPr lang="nl-BE" sz="2400" dirty="0" err="1">
                <a:solidFill>
                  <a:srgbClr val="191B0E"/>
                </a:solidFill>
                <a:latin typeface="Montserrat Medium" panose="00000600000000000000" pitchFamily="50" charset="0"/>
              </a:rPr>
              <a:t>Calibration</a:t>
            </a:r>
            <a:r>
              <a:rPr lang="nl-BE" sz="2400" dirty="0">
                <a:solidFill>
                  <a:srgbClr val="191B0E"/>
                </a:solidFill>
                <a:latin typeface="Montserrat Medium" panose="00000600000000000000" pitchFamily="50" charset="0"/>
              </a:rPr>
              <a:t> of </a:t>
            </a:r>
            <a:r>
              <a:rPr lang="nl-BE" sz="2400" dirty="0" err="1">
                <a:solidFill>
                  <a:srgbClr val="191B0E"/>
                </a:solidFill>
                <a:latin typeface="Montserrat Medium" panose="00000600000000000000" pitchFamily="50" charset="0"/>
              </a:rPr>
              <a:t>detection</a:t>
            </a:r>
            <a:r>
              <a:rPr lang="nl-BE" sz="2400" dirty="0">
                <a:solidFill>
                  <a:srgbClr val="191B0E"/>
                </a:solidFill>
                <a:latin typeface="Montserrat Medium" panose="00000600000000000000" pitchFamily="50" charset="0"/>
              </a:rPr>
              <a:t> range </a:t>
            </a:r>
            <a:r>
              <a:rPr lang="nl-BE" sz="2400" dirty="0" err="1">
                <a:solidFill>
                  <a:srgbClr val="191B0E"/>
                </a:solidFill>
                <a:latin typeface="Montserrat Medium" panose="00000600000000000000" pitchFamily="50" charset="0"/>
              </a:rPr>
              <a:t>possible</a:t>
            </a:r>
            <a:endParaRPr lang="nl-BE" sz="2400" dirty="0">
              <a:solidFill>
                <a:srgbClr val="191B0E"/>
              </a:solidFill>
              <a:latin typeface="Montserrat Medium" panose="00000600000000000000" pitchFamily="50" charset="0"/>
            </a:endParaRPr>
          </a:p>
          <a:p>
            <a:pPr>
              <a:defRPr/>
            </a:pPr>
            <a:r>
              <a:rPr lang="nl-BE" sz="2400" dirty="0">
                <a:solidFill>
                  <a:srgbClr val="191B0E"/>
                </a:solidFill>
                <a:latin typeface="Montserrat Medium" panose="00000600000000000000" pitchFamily="50" charset="0"/>
              </a:rPr>
              <a:t>Board </a:t>
            </a:r>
            <a:r>
              <a:rPr lang="nl-BE" sz="2400" dirty="0" err="1">
                <a:solidFill>
                  <a:srgbClr val="191B0E"/>
                </a:solidFill>
                <a:latin typeface="Montserrat Medium" panose="00000600000000000000" pitchFamily="50" charset="0"/>
              </a:rPr>
              <a:t>settings</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can</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be</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adjusted</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during</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the</a:t>
            </a:r>
            <a:r>
              <a:rPr lang="nl-BE" sz="2400" dirty="0">
                <a:solidFill>
                  <a:srgbClr val="191B0E"/>
                </a:solidFill>
                <a:latin typeface="Montserrat Medium" panose="00000600000000000000" pitchFamily="50" charset="0"/>
              </a:rPr>
              <a:t> game</a:t>
            </a:r>
            <a:endParaRPr lang="en-GB" sz="2400" dirty="0">
              <a:solidFill>
                <a:srgbClr val="191B0E"/>
              </a:solidFill>
              <a:latin typeface="Montserrat Medium" panose="00000600000000000000" pitchFamily="50" charset="0"/>
            </a:endParaRPr>
          </a:p>
          <a:p>
            <a:endParaRPr lang="nl-BE" dirty="0"/>
          </a:p>
        </p:txBody>
      </p:sp>
    </p:spTree>
    <p:extLst>
      <p:ext uri="{BB962C8B-B14F-4D97-AF65-F5344CB8AC3E}">
        <p14:creationId xmlns:p14="http://schemas.microsoft.com/office/powerpoint/2010/main" val="44624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a:latin typeface="Montserrat Medium" panose="00000600000000000000" pitchFamily="50" charset="0"/>
              </a:rPr>
              <a:t>Game set-up Monopoly</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50520" y="2182522"/>
            <a:ext cx="3509020" cy="1432030"/>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nl-BE" sz="2400" dirty="0" err="1">
                <a:solidFill>
                  <a:srgbClr val="191B0E"/>
                </a:solidFill>
                <a:latin typeface="Montserrat Medium" panose="00000600000000000000" pitchFamily="50" charset="0"/>
              </a:rPr>
              <a:t>Choose</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amount</a:t>
            </a:r>
            <a:r>
              <a:rPr lang="nl-BE" sz="2400" dirty="0">
                <a:solidFill>
                  <a:srgbClr val="191B0E"/>
                </a:solidFill>
                <a:latin typeface="Montserrat Medium" panose="00000600000000000000" pitchFamily="50" charset="0"/>
              </a:rPr>
              <a:t> of </a:t>
            </a:r>
            <a:r>
              <a:rPr lang="nl-BE" sz="2400" dirty="0" err="1">
                <a:solidFill>
                  <a:srgbClr val="191B0E"/>
                </a:solidFill>
                <a:latin typeface="Montserrat Medium" panose="00000600000000000000" pitchFamily="50" charset="0"/>
              </a:rPr>
              <a:t>players</a:t>
            </a:r>
            <a:endParaRPr lang="nl-BE" sz="2400" dirty="0">
              <a:solidFill>
                <a:srgbClr val="191B0E"/>
              </a:solidFill>
              <a:latin typeface="Montserrat Medium" panose="00000600000000000000" pitchFamily="50" charset="0"/>
            </a:endParaRPr>
          </a:p>
          <a:p>
            <a:pPr>
              <a:defRPr/>
            </a:pPr>
            <a:r>
              <a:rPr lang="nl-BE" sz="2400" dirty="0" err="1">
                <a:solidFill>
                  <a:srgbClr val="191B0E"/>
                </a:solidFill>
                <a:latin typeface="Montserrat Medium" panose="00000600000000000000" pitchFamily="50" charset="0"/>
              </a:rPr>
              <a:t>Choose</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pawn</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for</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each</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player</a:t>
            </a:r>
            <a:endParaRPr lang="nl-BE" dirty="0"/>
          </a:p>
        </p:txBody>
      </p:sp>
      <p:pic>
        <p:nvPicPr>
          <p:cNvPr id="5" name="Afbeelding 4">
            <a:extLst>
              <a:ext uri="{FF2B5EF4-FFF2-40B4-BE49-F238E27FC236}">
                <a16:creationId xmlns:a16="http://schemas.microsoft.com/office/drawing/2014/main" id="{1FF7AD18-9FA1-4865-A40A-520FC9EFC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524" y="4001294"/>
            <a:ext cx="5939012" cy="1645750"/>
          </a:xfrm>
          <a:prstGeom prst="rect">
            <a:avLst/>
          </a:prstGeom>
        </p:spPr>
      </p:pic>
      <p:pic>
        <p:nvPicPr>
          <p:cNvPr id="8" name="Afbeelding 7">
            <a:extLst>
              <a:ext uri="{FF2B5EF4-FFF2-40B4-BE49-F238E27FC236}">
                <a16:creationId xmlns:a16="http://schemas.microsoft.com/office/drawing/2014/main" id="{CE7245F2-1583-48D0-8B7A-6865184B01B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0556" b="71944" l="7813" r="90781">
                        <a14:foregroundMark x1="11875" y1="47500" x2="11719" y2="50000"/>
                        <a14:foregroundMark x1="11563" y1="50833" x2="11875" y2="57500"/>
                        <a14:foregroundMark x1="11875" y1="58056" x2="16016" y2="45972"/>
                        <a14:foregroundMark x1="22734" y1="46389" x2="22969" y2="48056"/>
                        <a14:foregroundMark x1="22813" y1="56250" x2="22813" y2="58194"/>
                        <a14:foregroundMark x1="22813" y1="58472" x2="22891" y2="61528"/>
                        <a14:foregroundMark x1="34375" y1="45139" x2="34375" y2="57639"/>
                        <a14:foregroundMark x1="46328" y1="45000" x2="45391" y2="53333"/>
                        <a14:foregroundMark x1="45391" y1="56944" x2="45391" y2="57778"/>
                        <a14:foregroundMark x1="56328" y1="45139" x2="56094" y2="56806"/>
                        <a14:foregroundMark x1="66406" y1="44861" x2="65781" y2="58056"/>
                        <a14:foregroundMark x1="75625" y1="44444" x2="74766" y2="57500"/>
                        <a14:foregroundMark x1="85000" y1="43889" x2="84063" y2="55278"/>
                        <a14:backgroundMark x1="35000" y1="41528" x2="40000" y2="41806"/>
                      </a14:backgroundRemoval>
                    </a14:imgEffect>
                  </a14:imgLayer>
                </a14:imgProps>
              </a:ext>
              <a:ext uri="{28A0092B-C50C-407E-A947-70E740481C1C}">
                <a14:useLocalDpi xmlns:a14="http://schemas.microsoft.com/office/drawing/2010/main" val="0"/>
              </a:ext>
            </a:extLst>
          </a:blip>
          <a:srcRect l="7800" t="40533" r="9200" b="27644"/>
          <a:stretch/>
        </p:blipFill>
        <p:spPr>
          <a:xfrm>
            <a:off x="1901952" y="4742545"/>
            <a:ext cx="8388096" cy="180899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472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D3E6C-FD3A-4F07-B92B-68917D896BA9}"/>
              </a:ext>
            </a:extLst>
          </p:cNvPr>
          <p:cNvSpPr>
            <a:spLocks noGrp="1"/>
          </p:cNvSpPr>
          <p:nvPr>
            <p:ph type="title"/>
          </p:nvPr>
        </p:nvSpPr>
        <p:spPr/>
        <p:txBody>
          <a:bodyPr/>
          <a:lstStyle/>
          <a:p>
            <a:r>
              <a:rPr lang="en-GB" dirty="0">
                <a:latin typeface="Montserrat Medium" panose="00000600000000000000" pitchFamily="50" charset="0"/>
              </a:rPr>
              <a:t>Our Idea</a:t>
            </a:r>
          </a:p>
        </p:txBody>
      </p:sp>
      <p:sp>
        <p:nvSpPr>
          <p:cNvPr id="3" name="Tijdelijke aanduiding voor inhoud 2">
            <a:extLst>
              <a:ext uri="{FF2B5EF4-FFF2-40B4-BE49-F238E27FC236}">
                <a16:creationId xmlns:a16="http://schemas.microsoft.com/office/drawing/2014/main" id="{3C4440AF-C62B-4303-8EB8-8F3167252B58}"/>
              </a:ext>
            </a:extLst>
          </p:cNvPr>
          <p:cNvSpPr>
            <a:spLocks noGrp="1"/>
          </p:cNvSpPr>
          <p:nvPr>
            <p:ph idx="1"/>
          </p:nvPr>
        </p:nvSpPr>
        <p:spPr/>
        <p:txBody>
          <a:bodyPr/>
          <a:lstStyle/>
          <a:p>
            <a:r>
              <a:rPr lang="en-GB" dirty="0">
                <a:latin typeface="Montserrat Medium" panose="00000600000000000000" pitchFamily="50" charset="0"/>
              </a:rPr>
              <a:t>Game with complex rules </a:t>
            </a:r>
            <a:r>
              <a:rPr lang="en-GB" dirty="0">
                <a:latin typeface="Montserrat Medium" panose="00000600000000000000" pitchFamily="50" charset="0"/>
                <a:sym typeface="Wingdings" panose="05000000000000000000" pitchFamily="2" charset="2"/>
              </a:rPr>
              <a:t> use </a:t>
            </a:r>
            <a:r>
              <a:rPr lang="en-GB" dirty="0">
                <a:latin typeface="Montserrat Medium" panose="00000600000000000000" pitchFamily="50" charset="0"/>
              </a:rPr>
              <a:t>technology</a:t>
            </a:r>
          </a:p>
          <a:p>
            <a:r>
              <a:rPr lang="en-GB" dirty="0">
                <a:latin typeface="Montserrat Medium" panose="00000600000000000000" pitchFamily="50" charset="0"/>
              </a:rPr>
              <a:t>Framework </a:t>
            </a:r>
            <a:r>
              <a:rPr lang="en-GB" dirty="0">
                <a:latin typeface="Montserrat Medium" panose="00000600000000000000" pitchFamily="50" charset="0"/>
                <a:sym typeface="Wingdings" panose="05000000000000000000" pitchFamily="2" charset="2"/>
              </a:rPr>
              <a:t>for boardgames with linear pathway</a:t>
            </a:r>
          </a:p>
          <a:p>
            <a:r>
              <a:rPr lang="en-GB" dirty="0">
                <a:latin typeface="Montserrat Medium" panose="00000600000000000000" pitchFamily="50" charset="0"/>
                <a:sym typeface="Wingdings" panose="05000000000000000000" pitchFamily="2" charset="2"/>
              </a:rPr>
              <a:t>Using RFID tags &amp; LIDAR</a:t>
            </a:r>
          </a:p>
          <a:p>
            <a:endParaRPr lang="en-GB" dirty="0">
              <a:latin typeface="Montserrat Medium" panose="00000600000000000000" pitchFamily="50" charset="0"/>
              <a:sym typeface="Wingdings" panose="05000000000000000000" pitchFamily="2" charset="2"/>
            </a:endParaRPr>
          </a:p>
          <a:p>
            <a:endParaRPr lang="en-GB" dirty="0">
              <a:latin typeface="Montserrat Medium" panose="00000600000000000000" pitchFamily="50" charset="0"/>
              <a:sym typeface="Wingdings" panose="05000000000000000000" pitchFamily="2" charset="2"/>
            </a:endParaRPr>
          </a:p>
          <a:p>
            <a:pPr marL="0" indent="0">
              <a:buNone/>
            </a:pPr>
            <a:r>
              <a:rPr lang="en-GB" dirty="0">
                <a:latin typeface="Montserrat Medium" panose="00000600000000000000" pitchFamily="50" charset="0"/>
                <a:sym typeface="Wingdings" panose="05000000000000000000" pitchFamily="2" charset="2"/>
              </a:rPr>
              <a:t>e.g. </a:t>
            </a:r>
            <a:r>
              <a:rPr lang="en-GB" dirty="0">
                <a:latin typeface="Montserrat Medium" panose="00000600000000000000" pitchFamily="50" charset="0"/>
              </a:rPr>
              <a:t>Monopoly</a:t>
            </a:r>
          </a:p>
        </p:txBody>
      </p:sp>
    </p:spTree>
    <p:extLst>
      <p:ext uri="{BB962C8B-B14F-4D97-AF65-F5344CB8AC3E}">
        <p14:creationId xmlns:p14="http://schemas.microsoft.com/office/powerpoint/2010/main" val="194611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55F86DC0-5D3A-4306-BDDF-1F4A6A3A6308}"/>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449388" y="365125"/>
            <a:ext cx="9293225" cy="6127750"/>
          </a:xfrm>
        </p:spPr>
      </p:pic>
    </p:spTree>
    <p:extLst>
      <p:ext uri="{BB962C8B-B14F-4D97-AF65-F5344CB8AC3E}">
        <p14:creationId xmlns:p14="http://schemas.microsoft.com/office/powerpoint/2010/main" val="2681220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0746C02F-CEEA-4DAE-B5B4-5455BF7EE0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5000"/>
          <a:stretch/>
        </p:blipFill>
        <p:spPr>
          <a:xfrm>
            <a:off x="0" y="-1"/>
            <a:ext cx="12192000" cy="6858001"/>
          </a:xfrm>
          <a:prstGeom prst="rect">
            <a:avLst/>
          </a:prstGeom>
        </p:spPr>
      </p:pic>
    </p:spTree>
    <p:extLst>
      <p:ext uri="{BB962C8B-B14F-4D97-AF65-F5344CB8AC3E}">
        <p14:creationId xmlns:p14="http://schemas.microsoft.com/office/powerpoint/2010/main" val="55748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D055BE-08AB-4D7F-A687-56D580FA5556}"/>
              </a:ext>
            </a:extLst>
          </p:cNvPr>
          <p:cNvSpPr>
            <a:spLocks noGrp="1"/>
          </p:cNvSpPr>
          <p:nvPr>
            <p:ph type="title"/>
          </p:nvPr>
        </p:nvSpPr>
        <p:spPr/>
        <p:txBody>
          <a:bodyPr/>
          <a:lstStyle/>
          <a:p>
            <a:r>
              <a:rPr lang="en-GB" dirty="0">
                <a:latin typeface="Montserrat Medium" panose="00000600000000000000" pitchFamily="50" charset="0"/>
              </a:rPr>
              <a:t>Future work</a:t>
            </a:r>
          </a:p>
        </p:txBody>
      </p:sp>
      <p:sp>
        <p:nvSpPr>
          <p:cNvPr id="3" name="Tijdelijke aanduiding voor inhoud 2">
            <a:extLst>
              <a:ext uri="{FF2B5EF4-FFF2-40B4-BE49-F238E27FC236}">
                <a16:creationId xmlns:a16="http://schemas.microsoft.com/office/drawing/2014/main" id="{ADDCB978-8C2A-4F2D-B5B7-3DB6B33029A3}"/>
              </a:ext>
            </a:extLst>
          </p:cNvPr>
          <p:cNvSpPr>
            <a:spLocks noGrp="1"/>
          </p:cNvSpPr>
          <p:nvPr>
            <p:ph idx="1"/>
          </p:nvPr>
        </p:nvSpPr>
        <p:spPr/>
        <p:txBody>
          <a:bodyPr/>
          <a:lstStyle/>
          <a:p>
            <a:r>
              <a:rPr lang="en-GB" dirty="0">
                <a:latin typeface="Montserrat Medium" panose="00000600000000000000" pitchFamily="50" charset="0"/>
              </a:rPr>
              <a:t>Multiplayer</a:t>
            </a:r>
          </a:p>
          <a:p>
            <a:r>
              <a:rPr lang="en-GB" dirty="0">
                <a:latin typeface="Montserrat Medium" panose="00000600000000000000" pitchFamily="50" charset="0"/>
              </a:rPr>
              <a:t>Make the framework easier to plug-in</a:t>
            </a:r>
          </a:p>
          <a:p>
            <a:r>
              <a:rPr lang="en-GB" dirty="0">
                <a:latin typeface="Montserrat Medium" panose="00000600000000000000" pitchFamily="50" charset="0"/>
              </a:rPr>
              <a:t>More games</a:t>
            </a:r>
          </a:p>
        </p:txBody>
      </p:sp>
    </p:spTree>
    <p:extLst>
      <p:ext uri="{BB962C8B-B14F-4D97-AF65-F5344CB8AC3E}">
        <p14:creationId xmlns:p14="http://schemas.microsoft.com/office/powerpoint/2010/main" val="303487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Tijdelijke aanduiding voor inhoud 4">
            <a:extLst>
              <a:ext uri="{FF2B5EF4-FFF2-40B4-BE49-F238E27FC236}">
                <a16:creationId xmlns:a16="http://schemas.microsoft.com/office/drawing/2014/main" id="{B9A2D624-5763-4E72-B393-735C1A98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0" y="961273"/>
            <a:ext cx="11245860" cy="4935454"/>
          </a:xfrm>
          <a:prstGeom prst="rect">
            <a:avLst/>
          </a:prstGeom>
        </p:spPr>
      </p:pic>
    </p:spTree>
    <p:extLst>
      <p:ext uri="{BB962C8B-B14F-4D97-AF65-F5344CB8AC3E}">
        <p14:creationId xmlns:p14="http://schemas.microsoft.com/office/powerpoint/2010/main" val="23881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1 Multiple scanners</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lstStyle/>
          <a:p>
            <a:r>
              <a:rPr lang="en-US" dirty="0">
                <a:solidFill>
                  <a:schemeClr val="tx1"/>
                </a:solidFill>
                <a:latin typeface="Montserrat Medium" panose="00000600000000000000" pitchFamily="50" charset="0"/>
              </a:rPr>
              <a:t>Grid with RFID tag scanners</a:t>
            </a:r>
          </a:p>
          <a:p>
            <a:r>
              <a:rPr lang="en-US" dirty="0">
                <a:latin typeface="Montserrat Medium" panose="00000600000000000000" pitchFamily="50" charset="0"/>
              </a:rPr>
              <a:t>Pawns have an RFID tag</a:t>
            </a:r>
            <a:endParaRPr lang="en-US" dirty="0">
              <a:solidFill>
                <a:schemeClr val="tx1"/>
              </a:solidFill>
              <a:latin typeface="Montserrat Medium" panose="00000600000000000000" pitchFamily="50" charset="0"/>
            </a:endParaRPr>
          </a:p>
          <a:p>
            <a:endParaRPr lang="en-US" dirty="0">
              <a:solidFill>
                <a:schemeClr val="tx1"/>
              </a:solidFill>
              <a:latin typeface="Montserrat Medium" panose="00000600000000000000" pitchFamily="50" charset="0"/>
            </a:endParaRPr>
          </a:p>
          <a:p>
            <a:r>
              <a:rPr lang="en-US" dirty="0">
                <a:solidFill>
                  <a:schemeClr val="tx1"/>
                </a:solidFill>
                <a:latin typeface="Montserrat Medium" panose="00000600000000000000" pitchFamily="50" charset="0"/>
              </a:rPr>
              <a:t>Too expensive</a:t>
            </a:r>
          </a:p>
          <a:p>
            <a:pPr marL="384048" lvl="1"/>
            <a:r>
              <a:rPr lang="en-US" dirty="0">
                <a:solidFill>
                  <a:schemeClr val="tx1"/>
                </a:solidFill>
                <a:latin typeface="Montserrat Medium" panose="00000600000000000000" pitchFamily="50" charset="0"/>
              </a:rPr>
              <a:t>Every scanner </a:t>
            </a:r>
            <a:r>
              <a:rPr lang="en-US" dirty="0">
                <a:solidFill>
                  <a:schemeClr val="tx1"/>
                </a:solidFill>
                <a:latin typeface="Montserrat Medium" panose="00000600000000000000" pitchFamily="50" charset="0"/>
                <a:sym typeface="Wingdings" panose="05000000000000000000" pitchFamily="2" charset="2"/>
              </a:rPr>
              <a:t> </a:t>
            </a:r>
            <a:r>
              <a:rPr lang="en-US" dirty="0">
                <a:solidFill>
                  <a:schemeClr val="tx1"/>
                </a:solidFill>
                <a:latin typeface="Montserrat Medium" panose="00000600000000000000" pitchFamily="50" charset="0"/>
              </a:rPr>
              <a:t>a MCU</a:t>
            </a:r>
          </a:p>
          <a:p>
            <a:pPr marL="384048" lvl="1"/>
            <a:r>
              <a:rPr lang="en-US" dirty="0">
                <a:solidFill>
                  <a:schemeClr val="tx1"/>
                </a:solidFill>
                <a:latin typeface="Montserrat Medium" panose="00000600000000000000" pitchFamily="50" charset="0"/>
              </a:rPr>
              <a:t>Simultaneous RFID reader available</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7580" r="73288" b="24122"/>
          <a:stretch/>
        </p:blipFill>
        <p:spPr>
          <a:xfrm>
            <a:off x="838200" y="1830305"/>
            <a:ext cx="4034742" cy="3864440"/>
          </a:xfrm>
        </p:spPr>
      </p:pic>
    </p:spTree>
    <p:extLst>
      <p:ext uri="{BB962C8B-B14F-4D97-AF65-F5344CB8AC3E}">
        <p14:creationId xmlns:p14="http://schemas.microsoft.com/office/powerpoint/2010/main" val="404575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2 Multiple tags </a:t>
            </a:r>
            <a:r>
              <a:rPr lang="nl-BE" dirty="0" err="1">
                <a:latin typeface="Montserrat Medium" panose="00000600000000000000" pitchFamily="50" charset="0"/>
              </a:rPr>
              <a:t>with</a:t>
            </a:r>
            <a:r>
              <a:rPr lang="nl-BE" dirty="0">
                <a:latin typeface="Montserrat Medium" panose="00000600000000000000" pitchFamily="50" charset="0"/>
              </a:rPr>
              <a:t> </a:t>
            </a:r>
            <a:r>
              <a:rPr lang="nl-BE" dirty="0" err="1">
                <a:latin typeface="Montserrat Medium" panose="00000600000000000000" pitchFamily="50" charset="0"/>
              </a:rPr>
              <a:t>one</a:t>
            </a:r>
            <a:r>
              <a:rPr lang="nl-BE" dirty="0">
                <a:latin typeface="Montserrat Medium" panose="00000600000000000000" pitchFamily="50" charset="0"/>
              </a:rPr>
              <a:t> scanner</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lstStyle/>
          <a:p>
            <a:r>
              <a:rPr lang="en-GB" dirty="0">
                <a:solidFill>
                  <a:schemeClr val="tx1"/>
                </a:solidFill>
                <a:latin typeface="Montserrat Medium" panose="00000600000000000000" pitchFamily="50" charset="0"/>
              </a:rPr>
              <a:t>RFID tag grid with signal blockers as pawns</a:t>
            </a:r>
          </a:p>
          <a:p>
            <a:r>
              <a:rPr lang="en-GB" dirty="0">
                <a:solidFill>
                  <a:schemeClr val="tx1"/>
                </a:solidFill>
                <a:latin typeface="Montserrat Medium" panose="00000600000000000000" pitchFamily="50" charset="0"/>
              </a:rPr>
              <a:t>Test the available simultaneous RFID reader</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4206" t="18256" r="39082" b="16100"/>
          <a:stretch/>
        </p:blipFill>
        <p:spPr>
          <a:xfrm>
            <a:off x="838200" y="1863528"/>
            <a:ext cx="4034742" cy="4351338"/>
          </a:xfrm>
        </p:spPr>
      </p:pic>
    </p:spTree>
    <p:extLst>
      <p:ext uri="{BB962C8B-B14F-4D97-AF65-F5344CB8AC3E}">
        <p14:creationId xmlns:p14="http://schemas.microsoft.com/office/powerpoint/2010/main" val="172585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tafel, object&#10;&#10;Automatisch gegenereerde beschrijving">
            <a:extLst>
              <a:ext uri="{FF2B5EF4-FFF2-40B4-BE49-F238E27FC236}">
                <a16:creationId xmlns:a16="http://schemas.microsoft.com/office/drawing/2014/main" id="{7F228B25-54D3-4F79-B349-848EDF9611B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0867" y="602625"/>
            <a:ext cx="7536999" cy="5652750"/>
          </a:xfrm>
          <a:prstGeom prst="rect">
            <a:avLst/>
          </a:prstGeom>
        </p:spPr>
      </p:pic>
      <p:pic>
        <p:nvPicPr>
          <p:cNvPr id="17" name="2019-05-03 17-48-17">
            <a:hlinkClick r:id="" action="ppaction://media"/>
            <a:extLst>
              <a:ext uri="{FF2B5EF4-FFF2-40B4-BE49-F238E27FC236}">
                <a16:creationId xmlns:a16="http://schemas.microsoft.com/office/drawing/2014/main" id="{43168616-2AC9-4798-ABCF-CF818403BD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62704" b="13971"/>
          <a:stretch/>
        </p:blipFill>
        <p:spPr>
          <a:xfrm>
            <a:off x="7858733" y="721108"/>
            <a:ext cx="4172399" cy="5413197"/>
          </a:xfrm>
          <a:prstGeom prst="rect">
            <a:avLst/>
          </a:prstGeom>
        </p:spPr>
      </p:pic>
    </p:spTree>
    <p:extLst>
      <p:ext uri="{BB962C8B-B14F-4D97-AF65-F5344CB8AC3E}">
        <p14:creationId xmlns:p14="http://schemas.microsoft.com/office/powerpoint/2010/main" val="28469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2 Multiple tags </a:t>
            </a:r>
            <a:r>
              <a:rPr lang="nl-BE" dirty="0" err="1">
                <a:latin typeface="Montserrat Medium" panose="00000600000000000000" pitchFamily="50" charset="0"/>
              </a:rPr>
              <a:t>with</a:t>
            </a:r>
            <a:r>
              <a:rPr lang="nl-BE" dirty="0">
                <a:latin typeface="Montserrat Medium" panose="00000600000000000000" pitchFamily="50" charset="0"/>
              </a:rPr>
              <a:t> </a:t>
            </a:r>
            <a:r>
              <a:rPr lang="nl-BE" dirty="0" err="1">
                <a:latin typeface="Montserrat Medium" panose="00000600000000000000" pitchFamily="50" charset="0"/>
              </a:rPr>
              <a:t>one</a:t>
            </a:r>
            <a:r>
              <a:rPr lang="nl-BE" dirty="0">
                <a:latin typeface="Montserrat Medium" panose="00000600000000000000" pitchFamily="50" charset="0"/>
              </a:rPr>
              <a:t> scanner</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normAutofit/>
          </a:bodyPr>
          <a:lstStyle/>
          <a:p>
            <a:pPr lvl="0">
              <a:defRPr/>
            </a:pPr>
            <a:r>
              <a:rPr lang="en-GB" sz="2400" dirty="0">
                <a:solidFill>
                  <a:srgbClr val="191B0E"/>
                </a:solidFill>
                <a:latin typeface="Montserrat Medium" panose="00000600000000000000" pitchFamily="50" charset="0"/>
              </a:rPr>
              <a:t>Test the available simultaneous RFID reader</a:t>
            </a:r>
          </a:p>
          <a:p>
            <a:pPr lvl="1">
              <a:buFont typeface="Wingdings" panose="05000000000000000000" pitchFamily="2" charset="2"/>
              <a:buChar char="Ø"/>
              <a:defRPr/>
            </a:pPr>
            <a:r>
              <a:rPr lang="en-GB" sz="2000" dirty="0">
                <a:solidFill>
                  <a:srgbClr val="191B0E"/>
                </a:solidFill>
                <a:latin typeface="Montserrat Medium" panose="00000600000000000000" pitchFamily="50" charset="0"/>
              </a:rPr>
              <a:t>Way too unreliable for a simple setup</a:t>
            </a:r>
          </a:p>
          <a:p>
            <a:pPr lvl="0">
              <a:defRPr/>
            </a:pPr>
            <a:r>
              <a:rPr lang="en-GB" sz="2400" dirty="0">
                <a:solidFill>
                  <a:srgbClr val="191B0E"/>
                </a:solidFill>
                <a:latin typeface="Montserrat Medium" panose="00000600000000000000" pitchFamily="50" charset="0"/>
              </a:rPr>
              <a:t>Interference between UHF tags and receivers</a:t>
            </a:r>
          </a:p>
          <a:p>
            <a:pPr lvl="0">
              <a:defRPr/>
            </a:pPr>
            <a:r>
              <a:rPr lang="en-GB" sz="2400" dirty="0">
                <a:solidFill>
                  <a:srgbClr val="191B0E"/>
                </a:solidFill>
                <a:latin typeface="Montserrat Medium" panose="00000600000000000000" pitchFamily="50" charset="0"/>
              </a:rPr>
              <a:t>Power supply</a:t>
            </a:r>
          </a:p>
          <a:p>
            <a:pPr lvl="0">
              <a:defRPr/>
            </a:pPr>
            <a:r>
              <a:rPr lang="en-GB" sz="2400" dirty="0">
                <a:solidFill>
                  <a:srgbClr val="191B0E"/>
                </a:solidFill>
                <a:latin typeface="Montserrat Medium" panose="00000600000000000000" pitchFamily="50" charset="0"/>
              </a:rPr>
              <a:t>Code iterations</a:t>
            </a:r>
          </a:p>
          <a:p>
            <a:pPr lvl="0">
              <a:defRPr/>
            </a:pPr>
            <a:r>
              <a:rPr lang="en-GB" sz="2400" dirty="0">
                <a:solidFill>
                  <a:srgbClr val="191B0E"/>
                </a:solidFill>
                <a:latin typeface="Montserrat Medium" panose="00000600000000000000" pitchFamily="50" charset="0"/>
              </a:rPr>
              <a:t>In and out of range</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4206" t="18256" r="39082" b="16100"/>
          <a:stretch/>
        </p:blipFill>
        <p:spPr>
          <a:xfrm>
            <a:off x="838200" y="1863528"/>
            <a:ext cx="4034742" cy="4351338"/>
          </a:xfrm>
        </p:spPr>
      </p:pic>
    </p:spTree>
    <p:extLst>
      <p:ext uri="{BB962C8B-B14F-4D97-AF65-F5344CB8AC3E}">
        <p14:creationId xmlns:p14="http://schemas.microsoft.com/office/powerpoint/2010/main" val="1681921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D040B01F-1979-484C-ABED-83F34792AF7E}"/>
              </a:ext>
            </a:extLst>
          </p:cNvPr>
          <p:cNvSpPr>
            <a:spLocks noGrp="1"/>
          </p:cNvSpPr>
          <p:nvPr>
            <p:ph type="title"/>
          </p:nvPr>
        </p:nvSpPr>
        <p:spPr/>
        <p:txBody>
          <a:bodyPr/>
          <a:lstStyle/>
          <a:p>
            <a:pPr algn="ctr"/>
            <a:r>
              <a:rPr lang="en-GB" dirty="0">
                <a:latin typeface="Montserrat Medium" panose="00000600000000000000" pitchFamily="50" charset="0"/>
              </a:rPr>
              <a:t>[Moving tags &amp; output video]</a:t>
            </a:r>
          </a:p>
        </p:txBody>
      </p:sp>
    </p:spTree>
    <p:extLst>
      <p:ext uri="{BB962C8B-B14F-4D97-AF65-F5344CB8AC3E}">
        <p14:creationId xmlns:p14="http://schemas.microsoft.com/office/powerpoint/2010/main" val="248183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3 LIDAR positioning</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normAutofit/>
          </a:bodyPr>
          <a:lstStyle/>
          <a:p>
            <a:pPr lvl="0">
              <a:defRPr/>
            </a:pPr>
            <a:r>
              <a:rPr lang="en-GB" sz="2400" dirty="0">
                <a:solidFill>
                  <a:srgbClr val="191B0E"/>
                </a:solidFill>
                <a:latin typeface="Montserrat Medium" panose="00000600000000000000" pitchFamily="50" charset="0"/>
              </a:rPr>
              <a:t>LIDAR sensor detects if a pawn is within a certain region</a:t>
            </a:r>
          </a:p>
          <a:p>
            <a:pPr lvl="0">
              <a:defRPr/>
            </a:pPr>
            <a:r>
              <a:rPr lang="en-GB" sz="2400" dirty="0">
                <a:solidFill>
                  <a:srgbClr val="191B0E"/>
                </a:solidFill>
                <a:latin typeface="Montserrat Medium" panose="00000600000000000000" pitchFamily="50" charset="0"/>
              </a:rPr>
              <a:t>Only positioning available, </a:t>
            </a:r>
            <a:br>
              <a:rPr lang="en-GB" sz="2400" dirty="0">
                <a:solidFill>
                  <a:srgbClr val="191B0E"/>
                </a:solidFill>
                <a:latin typeface="Montserrat Medium" panose="00000600000000000000" pitchFamily="50" charset="0"/>
              </a:rPr>
            </a:br>
            <a:r>
              <a:rPr lang="en-GB" sz="2400" dirty="0">
                <a:solidFill>
                  <a:srgbClr val="191B0E"/>
                </a:solidFill>
                <a:latin typeface="Montserrat Medium" panose="00000600000000000000" pitchFamily="50" charset="0"/>
              </a:rPr>
              <a:t>no identification</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71218" t="15811" r="2070" b="27264"/>
          <a:stretch/>
        </p:blipFill>
        <p:spPr>
          <a:xfrm>
            <a:off x="838200" y="1863528"/>
            <a:ext cx="4034742" cy="3773343"/>
          </a:xfrm>
        </p:spPr>
      </p:pic>
    </p:spTree>
    <p:extLst>
      <p:ext uri="{BB962C8B-B14F-4D97-AF65-F5344CB8AC3E}">
        <p14:creationId xmlns:p14="http://schemas.microsoft.com/office/powerpoint/2010/main" val="220764446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TotalTime>
  <Words>1745</Words>
  <Application>Microsoft Office PowerPoint</Application>
  <PresentationFormat>Breedbeeld</PresentationFormat>
  <Paragraphs>125</Paragraphs>
  <Slides>22</Slides>
  <Notes>18</Notes>
  <HiddenSlides>0</HiddenSlides>
  <MMClips>1</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22</vt:i4>
      </vt:variant>
    </vt:vector>
  </HeadingPairs>
  <TitlesOfParts>
    <vt:vector size="29" baseType="lpstr">
      <vt:lpstr>Arial</vt:lpstr>
      <vt:lpstr>Calibri</vt:lpstr>
      <vt:lpstr>Calibri Light</vt:lpstr>
      <vt:lpstr>Franklin Gothic Book</vt:lpstr>
      <vt:lpstr>Montserrat Medium</vt:lpstr>
      <vt:lpstr>Wingdings</vt:lpstr>
      <vt:lpstr>Kantoorthema</vt:lpstr>
      <vt:lpstr>Project Presentation</vt:lpstr>
      <vt:lpstr>Our Idea</vt:lpstr>
      <vt:lpstr>PowerPoint-presentatie</vt:lpstr>
      <vt:lpstr>1 Multiple scanners</vt:lpstr>
      <vt:lpstr>2 Multiple tags with one scanner</vt:lpstr>
      <vt:lpstr>PowerPoint-presentatie</vt:lpstr>
      <vt:lpstr>2 Multiple tags with one scanner</vt:lpstr>
      <vt:lpstr>[Moving tags &amp; output video]</vt:lpstr>
      <vt:lpstr>3 LIDAR positioning</vt:lpstr>
      <vt:lpstr>3 LIDAR positioning</vt:lpstr>
      <vt:lpstr>Velondyne LIDAR</vt:lpstr>
      <vt:lpstr>PowerPoint-presentatie</vt:lpstr>
      <vt:lpstr>Slamtec RPLIDAR A1</vt:lpstr>
      <vt:lpstr>PowerPoint-presentatie</vt:lpstr>
      <vt:lpstr>PowerPoint-presentatie</vt:lpstr>
      <vt:lpstr>PowerPoint-presentatie</vt:lpstr>
      <vt:lpstr>Application: simple Monopoly game</vt:lpstr>
      <vt:lpstr>Game set-up LIDAR</vt:lpstr>
      <vt:lpstr>Game set-up Monopoly</vt:lpstr>
      <vt:lpstr>PowerPoint-presentatie</vt:lpstr>
      <vt:lpstr>PowerPoint-presentatie</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Project</dc:title>
  <dc:creator>Bjorn Jorissen</dc:creator>
  <cp:lastModifiedBy>William Thenaers</cp:lastModifiedBy>
  <cp:revision>44</cp:revision>
  <dcterms:created xsi:type="dcterms:W3CDTF">2019-05-24T10:24:07Z</dcterms:created>
  <dcterms:modified xsi:type="dcterms:W3CDTF">2019-05-28T17:30:56Z</dcterms:modified>
</cp:coreProperties>
</file>